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75" r:id="rId7"/>
    <p:sldId id="269" r:id="rId8"/>
    <p:sldId id="270" r:id="rId9"/>
    <p:sldId id="271" r:id="rId10"/>
    <p:sldId id="273" r:id="rId11"/>
    <p:sldId id="277" r:id="rId12"/>
    <p:sldId id="272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A"/>
    <a:srgbClr val="F1E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2D72B9-3ADB-438F-A655-EE3FF95DE9BD}" type="datetimeFigureOut">
              <a:rPr lang="en-US" smtClean="0"/>
              <a:t>4/21/2016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90800"/>
            <a:ext cx="7235981" cy="990600"/>
          </a:xfrm>
        </p:spPr>
        <p:txBody>
          <a:bodyPr/>
          <a:lstStyle/>
          <a:p>
            <a:pPr algn="ctr"/>
            <a:r>
              <a:rPr lang="en-US" sz="4000" dirty="0" smtClean="0"/>
              <a:t>PROBABILITY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6400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Section 4.3: MORE DISCRETE PROBABILITIY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910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c. Has less than 7 absences?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d. Has at most 7 absences?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e. Has more than 10 absences?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f. Has at least 12 absences?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241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Ex. Given that X has a Poisson distribution, with a mean of 2.4, find the following</a:t>
            </a:r>
          </a:p>
          <a:p>
            <a:pPr marL="457200" indent="-457200">
              <a:buAutoNum type="alphaLcPeriod"/>
            </a:pPr>
            <a:r>
              <a:rPr lang="en-US" sz="2400" dirty="0"/>
              <a:t>P(X=1)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r>
              <a:rPr lang="en-US" sz="2400" dirty="0"/>
              <a:t>P(X=4</a:t>
            </a:r>
            <a:r>
              <a:rPr lang="en-US" sz="2400" dirty="0" smtClean="0"/>
              <a:t>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c. P(X &lt; 4)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</a:t>
            </a:r>
            <a:r>
              <a:rPr lang="en-US" sz="2400" dirty="0"/>
              <a:t>. P(X &gt; 3)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45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e. P(X </a:t>
            </a:r>
            <a:r>
              <a:rPr lang="en-US" sz="2400" u="sng" dirty="0" smtClean="0"/>
              <a:t>&lt;</a:t>
            </a:r>
            <a:r>
              <a:rPr lang="en-US" sz="2400" dirty="0" smtClean="0"/>
              <a:t> 4)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f. P(X </a:t>
            </a:r>
            <a:r>
              <a:rPr lang="en-US" sz="2400" u="sng" dirty="0" smtClean="0"/>
              <a:t>&gt;</a:t>
            </a:r>
            <a:r>
              <a:rPr lang="en-US" sz="2400" dirty="0" smtClean="0"/>
              <a:t> 5)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Ex. Ten thousand brown trout are introduced into a small lake. The lake has a volume of 20,000 cubic meters. </a:t>
            </a:r>
          </a:p>
          <a:p>
            <a:pPr marL="457200" indent="-457200">
              <a:buAutoNum type="alphaLcPeriod"/>
            </a:pPr>
            <a:r>
              <a:rPr lang="en-US" sz="2400" dirty="0"/>
              <a:t>Find the average number of trout per cubic meter.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564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b. Find P(X=2)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c. Find P(X = 1)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d. Find P(X &lt; 2)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e. Find </a:t>
            </a:r>
            <a:r>
              <a:rPr lang="en-US" sz="2400" dirty="0"/>
              <a:t>P(X &gt; 1)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f. </a:t>
            </a:r>
            <a:r>
              <a:rPr lang="en-US" sz="2400" dirty="0" smtClean="0"/>
              <a:t> Find </a:t>
            </a:r>
            <a:r>
              <a:rPr lang="en-US" sz="2400" dirty="0"/>
              <a:t>P(X = 4)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35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Objective:</a:t>
            </a:r>
            <a:r>
              <a:rPr lang="en-US" sz="2400" dirty="0" smtClean="0"/>
              <a:t> To be able to find probabilities based on geometric and Poisson distributions.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/>
              <a:t>Criteria for a </a:t>
            </a:r>
            <a:r>
              <a:rPr lang="en-US" sz="2400" b="1" u="sng" dirty="0" smtClean="0"/>
              <a:t>Geometric </a:t>
            </a:r>
            <a:r>
              <a:rPr lang="en-US" sz="2400" b="1" u="sng" dirty="0"/>
              <a:t>Random Variable</a:t>
            </a:r>
            <a:r>
              <a:rPr lang="en-US" sz="2400" b="1" dirty="0"/>
              <a:t>: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400" dirty="0"/>
              <a:t>Each observation can be classified as a success or failure.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400" dirty="0" smtClean="0"/>
              <a:t>A trial is repeated until a success occurs. *****</a:t>
            </a:r>
            <a:endParaRPr lang="en-US" sz="2400" dirty="0"/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400" dirty="0"/>
              <a:t>p is the probability of success and p is fixed.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400" dirty="0"/>
              <a:t>The </a:t>
            </a:r>
            <a:r>
              <a:rPr lang="en-US" sz="2400" dirty="0" smtClean="0"/>
              <a:t>trials </a:t>
            </a:r>
            <a:r>
              <a:rPr lang="en-US" sz="2400" dirty="0"/>
              <a:t>are independent.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Ex.  Russian Roulette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2300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57200"/>
                <a:ext cx="8229600" cy="6248400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en-US" sz="2400" b="1" u="sng" dirty="0"/>
                  <a:t>Geometrical Probability Formula</a:t>
                </a:r>
                <a:r>
                  <a:rPr lang="en-US" sz="2400" b="1" dirty="0"/>
                  <a:t>:</a:t>
                </a:r>
              </a:p>
              <a:p>
                <a:pPr marL="114300" indent="0">
                  <a:buNone/>
                </a:pPr>
                <a:r>
                  <a:rPr lang="en-US" sz="2400" dirty="0"/>
                  <a:t>Let X be a geometric random variable and n be the number of trials until we obtain our first  success.  If X~G(p), then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−1)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Points regarding the geometric distribution: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A geometric </a:t>
                </a:r>
                <a:r>
                  <a:rPr lang="en-US" sz="2400" dirty="0"/>
                  <a:t>random variable is always </a:t>
                </a:r>
                <a:r>
                  <a:rPr lang="en-US" sz="2400" dirty="0" smtClean="0"/>
                  <a:t>discrete.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To </a:t>
                </a:r>
                <a:r>
                  <a:rPr lang="en-US" sz="2400" dirty="0"/>
                  <a:t>graph use a probability </a:t>
                </a:r>
                <a:r>
                  <a:rPr lang="en-US" sz="2400" dirty="0" smtClean="0"/>
                  <a:t>histogram.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Every geometric probability distribution is skewed right.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geometric probability distribution is an infinite distribution in theory, but as n increases, the probability decreases.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smallest X can be is 1.</a:t>
                </a:r>
              </a:p>
              <a:p>
                <a:pPr marL="0" indent="0">
                  <a:buClrTx/>
                  <a:buNone/>
                </a:pPr>
                <a:endParaRPr lang="en-US" sz="2400" dirty="0" smtClean="0"/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57200"/>
                <a:ext cx="8229600" cy="6248400"/>
              </a:xfrm>
              <a:blipFill rotWithShape="0">
                <a:blip r:embed="rId2"/>
                <a:stretch>
                  <a:fillRect l="-1185" t="-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6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114300" indent="0">
              <a:buClrTx/>
              <a:buNone/>
            </a:pPr>
            <a:r>
              <a:rPr lang="en-US" sz="2400" dirty="0"/>
              <a:t>Ex. </a:t>
            </a:r>
            <a:r>
              <a:rPr lang="en-US" sz="2400" dirty="0" smtClean="0"/>
              <a:t>Given p = 0.75, find the probability that the first success occurs on the following trials:</a:t>
            </a:r>
          </a:p>
          <a:p>
            <a:pPr marL="571500" indent="-457200">
              <a:buClrTx/>
              <a:buAutoNum type="alphaLcPeriod"/>
            </a:pPr>
            <a:r>
              <a:rPr lang="en-US" sz="2400" dirty="0" smtClean="0"/>
              <a:t>P(X = 1)</a:t>
            </a:r>
          </a:p>
          <a:p>
            <a:pPr marL="571500" indent="-457200">
              <a:buClrTx/>
              <a:buAutoNum type="alphaLcPeriod"/>
            </a:pPr>
            <a:endParaRPr lang="en-US" sz="2400" dirty="0"/>
          </a:p>
          <a:p>
            <a:pPr marL="571500" indent="-457200">
              <a:buClrTx/>
              <a:buAutoNum type="alphaLcPeriod"/>
            </a:pPr>
            <a:endParaRPr lang="en-US" sz="2400" dirty="0" smtClean="0"/>
          </a:p>
          <a:p>
            <a:pPr marL="571500" indent="-457200">
              <a:buClrTx/>
              <a:buAutoNum type="alphaLcPeriod"/>
            </a:pPr>
            <a:r>
              <a:rPr lang="en-US" sz="2400" dirty="0" smtClean="0"/>
              <a:t>P(X = 2)</a:t>
            </a:r>
          </a:p>
          <a:p>
            <a:pPr marL="571500" indent="-457200">
              <a:buClrTx/>
              <a:buAutoNum type="alphaLcPeriod"/>
            </a:pPr>
            <a:endParaRPr lang="en-US" sz="2400" dirty="0"/>
          </a:p>
          <a:p>
            <a:pPr marL="571500" indent="-457200">
              <a:buClrTx/>
              <a:buAutoNum type="alphaLcPeriod"/>
            </a:pPr>
            <a:endParaRPr lang="en-US" sz="2400" dirty="0" smtClean="0"/>
          </a:p>
          <a:p>
            <a:pPr marL="571500" indent="-457200">
              <a:buClrTx/>
              <a:buAutoNum type="alphaLcPeriod"/>
            </a:pPr>
            <a:r>
              <a:rPr lang="en-US" sz="2400" dirty="0" smtClean="0"/>
              <a:t>P(X = 3)</a:t>
            </a:r>
          </a:p>
          <a:p>
            <a:pPr marL="114300" indent="0">
              <a:buClrTx/>
              <a:buNone/>
            </a:pPr>
            <a:r>
              <a:rPr lang="en-US" sz="2400" dirty="0" smtClean="0"/>
              <a:t> </a:t>
            </a:r>
          </a:p>
          <a:p>
            <a:pPr marL="571500" indent="-457200">
              <a:buClrTx/>
              <a:buAutoNum type="alphaLcPeriod"/>
            </a:pPr>
            <a:endParaRPr lang="en-US" sz="2400" dirty="0"/>
          </a:p>
          <a:p>
            <a:pPr marL="571500" indent="-457200">
              <a:buClrTx/>
              <a:buAutoNum type="alphaL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646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ClrTx/>
                  <a:buNone/>
                </a:pPr>
                <a:r>
                  <a:rPr lang="en-US" sz="2400" b="1" dirty="0"/>
                  <a:t>Calculator notation:</a:t>
                </a:r>
              </a:p>
              <a:p>
                <a:pPr marL="114300" indent="0">
                  <a:buClrTx/>
                  <a:buNone/>
                </a:pPr>
                <a:r>
                  <a:rPr lang="en-US" sz="2400" b="1" dirty="0"/>
                  <a:t>	For P(X = k) --- use geometpdf(</a:t>
                </a:r>
                <a:r>
                  <a:rPr lang="en-US" sz="2400" b="1" dirty="0" err="1"/>
                  <a:t>p,X</a:t>
                </a:r>
                <a:r>
                  <a:rPr lang="en-US" sz="2400" b="1" dirty="0"/>
                  <a:t>)</a:t>
                </a:r>
              </a:p>
              <a:p>
                <a:pPr marL="114300" indent="0">
                  <a:buClrTx/>
                  <a:buNone/>
                </a:pPr>
                <a:r>
                  <a:rPr lang="en-US" sz="2400" b="1" dirty="0"/>
                  <a:t>	For P(X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400" b="1" dirty="0"/>
                  <a:t> k) --- use </a:t>
                </a:r>
                <a:r>
                  <a:rPr lang="en-US" sz="2400" b="1" dirty="0" err="1"/>
                  <a:t>geometcdf</a:t>
                </a:r>
                <a:r>
                  <a:rPr lang="en-US" sz="2400" b="1" dirty="0"/>
                  <a:t>(</a:t>
                </a:r>
                <a:r>
                  <a:rPr lang="en-US" sz="2400" b="1" dirty="0" err="1"/>
                  <a:t>p,X</a:t>
                </a:r>
                <a:r>
                  <a:rPr lang="en-US" sz="2400" b="1" dirty="0" smtClean="0"/>
                  <a:t>)</a:t>
                </a:r>
              </a:p>
              <a:p>
                <a:pPr marL="114300" indent="0">
                  <a:buClrTx/>
                  <a:buNone/>
                </a:pPr>
                <a:endParaRPr lang="en-US" sz="2400" b="1" dirty="0"/>
              </a:p>
              <a:p>
                <a:pPr marL="114300" indent="0">
                  <a:buClrTx/>
                  <a:buNone/>
                </a:pPr>
                <a:r>
                  <a:rPr lang="en-US" sz="2400" dirty="0" smtClean="0"/>
                  <a:t>Using your calculator, find the probability that the first success occurs on the following trial:</a:t>
                </a:r>
              </a:p>
              <a:p>
                <a:pPr marL="571500" indent="-457200">
                  <a:buClrTx/>
                  <a:buAutoNum type="alphaLcPeriod"/>
                </a:pPr>
                <a:r>
                  <a:rPr lang="en-US" sz="2400" dirty="0" smtClean="0"/>
                  <a:t>P(X = 4)</a:t>
                </a:r>
              </a:p>
              <a:p>
                <a:pPr marL="571500" indent="-457200">
                  <a:buClrTx/>
                  <a:buAutoNum type="alphaLcPeriod"/>
                </a:pPr>
                <a:endParaRPr lang="en-US" sz="2400" dirty="0"/>
              </a:p>
              <a:p>
                <a:pPr marL="571500" indent="-457200">
                  <a:buClrTx/>
                  <a:buAutoNum type="alphaLcPeriod"/>
                </a:pPr>
                <a:r>
                  <a:rPr lang="en-US" sz="2400" dirty="0" smtClean="0"/>
                  <a:t>P(X </a:t>
                </a:r>
                <a:r>
                  <a:rPr lang="en-US" sz="2400" u="sng" dirty="0" smtClean="0"/>
                  <a:t>&lt;</a:t>
                </a:r>
                <a:r>
                  <a:rPr lang="en-US" sz="2400" dirty="0" smtClean="0"/>
                  <a:t> 5)</a:t>
                </a:r>
              </a:p>
              <a:p>
                <a:pPr marL="571500" indent="-457200">
                  <a:buClrTx/>
                  <a:buAutoNum type="alphaLcPeriod"/>
                </a:pPr>
                <a:endParaRPr lang="en-US" sz="2400" dirty="0"/>
              </a:p>
              <a:p>
                <a:pPr marL="571500" indent="-457200">
                  <a:buClrTx/>
                  <a:buAutoNum type="alphaLcPeriod"/>
                </a:pPr>
                <a:endParaRPr lang="en-US" sz="2400" dirty="0" smtClean="0"/>
              </a:p>
              <a:p>
                <a:pPr marL="571500" indent="-457200">
                  <a:buClrTx/>
                  <a:buAutoNum type="alphaLcPeriod"/>
                </a:pPr>
                <a:r>
                  <a:rPr lang="en-US" sz="2400" dirty="0" smtClean="0"/>
                  <a:t>P(X </a:t>
                </a:r>
                <a:r>
                  <a:rPr lang="en-US" sz="2400" u="sng" dirty="0" smtClean="0"/>
                  <a:t>&lt;</a:t>
                </a:r>
                <a:r>
                  <a:rPr lang="en-US" sz="2400" dirty="0" smtClean="0"/>
                  <a:t> 3)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0">
                <a:blip r:embed="rId2"/>
                <a:stretch>
                  <a:fillRect l="-1111"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57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2400" dirty="0" smtClean="0"/>
              <a:t>d. P(X &lt; 4)</a:t>
            </a:r>
          </a:p>
          <a:p>
            <a:pPr marL="0" indent="0">
              <a:buClrTx/>
              <a:buNone/>
            </a:pPr>
            <a:endParaRPr lang="en-US" sz="2400" dirty="0"/>
          </a:p>
          <a:p>
            <a:pPr marL="0" indent="0">
              <a:buClrTx/>
              <a:buNone/>
            </a:pPr>
            <a:endParaRPr lang="en-US" sz="2400" dirty="0" smtClean="0"/>
          </a:p>
          <a:p>
            <a:pPr marL="0" indent="0">
              <a:buClrTx/>
              <a:buNone/>
            </a:pPr>
            <a:r>
              <a:rPr lang="en-US" sz="2400" dirty="0" smtClean="0"/>
              <a:t>e. P(X &lt; 6)</a:t>
            </a:r>
          </a:p>
          <a:p>
            <a:pPr marL="0" indent="0">
              <a:buClrTx/>
              <a:buNone/>
            </a:pPr>
            <a:endParaRPr lang="en-US" sz="2400" dirty="0"/>
          </a:p>
          <a:p>
            <a:pPr marL="0" indent="0">
              <a:buClrTx/>
              <a:buNone/>
            </a:pPr>
            <a:endParaRPr lang="en-US" sz="2400" dirty="0" smtClean="0"/>
          </a:p>
          <a:p>
            <a:pPr marL="0" indent="0">
              <a:buClrTx/>
              <a:buNone/>
            </a:pPr>
            <a:r>
              <a:rPr lang="en-US" sz="2400" dirty="0" smtClean="0"/>
              <a:t>f. P(X </a:t>
            </a:r>
            <a:r>
              <a:rPr lang="en-US" sz="2400" u="sng" dirty="0" smtClean="0"/>
              <a:t>&gt;</a:t>
            </a:r>
            <a:r>
              <a:rPr lang="en-US" sz="2400" dirty="0" smtClean="0"/>
              <a:t> 4)</a:t>
            </a:r>
          </a:p>
          <a:p>
            <a:pPr marL="0" indent="0">
              <a:buClrTx/>
              <a:buNone/>
            </a:pPr>
            <a:endParaRPr lang="en-US" sz="2400" dirty="0"/>
          </a:p>
          <a:p>
            <a:pPr marL="0" indent="0">
              <a:buClrTx/>
              <a:buNone/>
            </a:pPr>
            <a:endParaRPr lang="en-US" sz="2400" dirty="0" smtClean="0"/>
          </a:p>
          <a:p>
            <a:pPr marL="0" indent="0">
              <a:buClrTx/>
              <a:buNone/>
            </a:pPr>
            <a:r>
              <a:rPr lang="en-US" sz="2400" dirty="0" smtClean="0"/>
              <a:t>g. P(X </a:t>
            </a:r>
            <a:r>
              <a:rPr lang="en-US" sz="2400" u="sng" dirty="0" smtClean="0"/>
              <a:t>&gt;</a:t>
            </a:r>
            <a:r>
              <a:rPr lang="en-US" sz="2400" dirty="0" smtClean="0"/>
              <a:t> 6)</a:t>
            </a:r>
          </a:p>
          <a:p>
            <a:pPr marL="0" indent="0">
              <a:buClrTx/>
              <a:buNone/>
            </a:pPr>
            <a:endParaRPr lang="en-US" sz="2400" dirty="0"/>
          </a:p>
          <a:p>
            <a:pPr marL="0" indent="0">
              <a:buClrTx/>
              <a:buNone/>
            </a:pPr>
            <a:endParaRPr lang="en-US" sz="2400" dirty="0" smtClean="0"/>
          </a:p>
          <a:p>
            <a:pPr marL="0" indent="0">
              <a:buClrTx/>
              <a:buNone/>
            </a:pPr>
            <a:r>
              <a:rPr lang="en-US" sz="2400" dirty="0" smtClean="0"/>
              <a:t>h. P(X &gt; 5)</a:t>
            </a:r>
          </a:p>
        </p:txBody>
      </p:sp>
    </p:spTree>
    <p:extLst>
      <p:ext uri="{BB962C8B-B14F-4D97-AF65-F5344CB8AC3E}">
        <p14:creationId xmlns:p14="http://schemas.microsoft.com/office/powerpoint/2010/main" val="35950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114300" indent="0">
              <a:buClrTx/>
              <a:buNone/>
            </a:pPr>
            <a:r>
              <a:rPr lang="en-US" sz="2400" dirty="0"/>
              <a:t>Suppose you work at a blood bank and are interested in collecting type A blood.  It is known that 15% of the population is type A.  Let X represent the number of donors until and including the first type A donor is found. </a:t>
            </a:r>
          </a:p>
          <a:p>
            <a:pPr marL="571500" indent="-457200">
              <a:buClrTx/>
              <a:buAutoNum type="alphaLcPeriod"/>
            </a:pPr>
            <a:r>
              <a:rPr lang="en-US" sz="2400" dirty="0"/>
              <a:t>Does this example meet the criteria for a geometric setting?</a:t>
            </a:r>
          </a:p>
          <a:p>
            <a:pPr marL="571500" indent="-457200">
              <a:buClrTx/>
              <a:buAutoNum type="alphaLcPeriod" startAt="2"/>
            </a:pPr>
            <a:endParaRPr lang="en-US" sz="2400" dirty="0"/>
          </a:p>
          <a:p>
            <a:pPr marL="571500" indent="-457200">
              <a:buClrTx/>
              <a:buAutoNum type="alphaLcPeriod" startAt="2"/>
            </a:pPr>
            <a:r>
              <a:rPr lang="en-US" sz="2400" dirty="0"/>
              <a:t>Find probability that the first type A donor is the 4</a:t>
            </a:r>
            <a:r>
              <a:rPr lang="en-US" sz="2400" baseline="30000" dirty="0"/>
              <a:t>th</a:t>
            </a:r>
            <a:r>
              <a:rPr lang="en-US" sz="2400" dirty="0"/>
              <a:t> donor of the day.</a:t>
            </a:r>
          </a:p>
          <a:p>
            <a:pPr marL="571500" indent="-457200">
              <a:buClrTx/>
              <a:buAutoNum type="alphaLcPeriod" startAt="2"/>
            </a:pPr>
            <a:endParaRPr lang="en-US" sz="2400" dirty="0"/>
          </a:p>
          <a:p>
            <a:pPr marL="571500" indent="-457200">
              <a:buClrTx/>
              <a:buAutoNum type="alphaLcPeriod" startAt="2"/>
            </a:pPr>
            <a:r>
              <a:rPr lang="en-US" sz="2400" dirty="0"/>
              <a:t>Find probability that the first type A donor is the 2</a:t>
            </a:r>
            <a:r>
              <a:rPr lang="en-US" sz="2400" baseline="30000" dirty="0"/>
              <a:t>nd</a:t>
            </a:r>
            <a:r>
              <a:rPr lang="en-US" sz="2400" dirty="0"/>
              <a:t>  donor of the day.</a:t>
            </a:r>
          </a:p>
          <a:p>
            <a:pPr marL="571500" indent="-457200">
              <a:buClrTx/>
              <a:buAutoNum type="alphaLcPeriod" startAt="2"/>
            </a:pPr>
            <a:endParaRPr lang="en-US" sz="2400" dirty="0"/>
          </a:p>
          <a:p>
            <a:pPr marL="571500" indent="-457200">
              <a:buClrTx/>
              <a:buAutoNum type="alphaLcPeriod" startAt="2"/>
            </a:pPr>
            <a:r>
              <a:rPr lang="en-US" sz="2400" dirty="0"/>
              <a:t>Find probability that the first type A donor occurs before the 4</a:t>
            </a:r>
            <a:r>
              <a:rPr lang="en-US" sz="2400" baseline="30000" dirty="0"/>
              <a:t>th</a:t>
            </a:r>
            <a:r>
              <a:rPr lang="en-US" sz="2400" dirty="0"/>
              <a:t> donor of the day.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26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u="sng" dirty="0" smtClean="0"/>
                  <a:t>Criteria </a:t>
                </a:r>
                <a:r>
                  <a:rPr lang="en-US" sz="2400" b="1" u="sng" dirty="0"/>
                  <a:t>for a </a:t>
                </a:r>
                <a:r>
                  <a:rPr lang="en-US" sz="2400" b="1" u="sng" dirty="0" smtClean="0"/>
                  <a:t>Poisson </a:t>
                </a:r>
                <a:r>
                  <a:rPr lang="en-US" sz="2400" b="1" u="sng" dirty="0"/>
                  <a:t>Random Variable</a:t>
                </a:r>
                <a:r>
                  <a:rPr lang="en-US" sz="2400" b="1" dirty="0"/>
                  <a:t>:</a:t>
                </a:r>
              </a:p>
              <a:p>
                <a:pPr marL="571500" indent="-457200">
                  <a:buClrTx/>
                  <a:buFont typeface="+mj-lt"/>
                  <a:buAutoNum type="arabicPeriod"/>
                </a:pPr>
                <a:r>
                  <a:rPr lang="en-US" sz="2400" dirty="0" smtClean="0"/>
                  <a:t>X represents counting the number of times an event occurs in a given interval. The interval can be time, area, volume, …</a:t>
                </a:r>
                <a:endParaRPr lang="en-US" sz="2400" dirty="0"/>
              </a:p>
              <a:p>
                <a:pPr marL="571500" indent="-457200">
                  <a:buClrTx/>
                  <a:buFont typeface="+mj-lt"/>
                  <a:buAutoNum type="arabicPeriod"/>
                </a:pPr>
                <a:r>
                  <a:rPr lang="en-US" sz="2400" dirty="0"/>
                  <a:t>T</a:t>
                </a:r>
                <a:r>
                  <a:rPr lang="en-US" sz="2400" dirty="0" smtClean="0"/>
                  <a:t>he </a:t>
                </a:r>
                <a:r>
                  <a:rPr lang="en-US" sz="2400" dirty="0"/>
                  <a:t>probability of </a:t>
                </a:r>
                <a:r>
                  <a:rPr lang="en-US" sz="2400" dirty="0" smtClean="0"/>
                  <a:t>the event occurring is the same for each interval.</a:t>
                </a:r>
              </a:p>
              <a:p>
                <a:pPr marL="571500" indent="-457200">
                  <a:buClrTx/>
                  <a:buFont typeface="+mj-lt"/>
                  <a:buAutoNum type="arabicPeriod"/>
                </a:pPr>
                <a:r>
                  <a:rPr lang="en-US" sz="2400" dirty="0" smtClean="0"/>
                  <a:t>The number of occurrences in one interval is independent of the number of occurrences in other intervals.</a:t>
                </a:r>
                <a:endParaRPr lang="en-US" sz="2400" dirty="0"/>
              </a:p>
              <a:p>
                <a:pPr marL="571500" indent="-457200">
                  <a:buClrTx/>
                  <a:buFont typeface="+mj-lt"/>
                  <a:buAutoNum type="arabicPeriod"/>
                </a:pPr>
                <a:endParaRPr lang="en-US" sz="2400" dirty="0"/>
              </a:p>
              <a:p>
                <a:pPr marL="114300" indent="0">
                  <a:buClrTx/>
                  <a:buNone/>
                </a:pPr>
                <a:r>
                  <a:rPr lang="en-US" sz="2400" b="1" u="sng" dirty="0" smtClean="0"/>
                  <a:t>Poisson Probability </a:t>
                </a:r>
                <a:r>
                  <a:rPr lang="en-US" sz="2400" b="1" u="sng" dirty="0"/>
                  <a:t>Formula</a:t>
                </a:r>
                <a:r>
                  <a:rPr lang="en-US" sz="2400" b="1" dirty="0" smtClean="0"/>
                  <a:t>:</a:t>
                </a:r>
              </a:p>
              <a:p>
                <a:pPr marL="114300" indent="0">
                  <a:buClrTx/>
                  <a:buNone/>
                </a:pPr>
                <a:r>
                  <a:rPr lang="en-US" sz="2400" dirty="0" smtClean="0"/>
                  <a:t>The probability of exactly x occurrences in an interval is </a:t>
                </a:r>
              </a:p>
              <a:p>
                <a:pPr marL="114300" indent="0"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114300" indent="0">
                  <a:buClrTx/>
                  <a:buNone/>
                </a:pPr>
                <a:r>
                  <a:rPr lang="en-US" sz="24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 smtClean="0"/>
                  <a:t> is the mean number of occurrences per interval unit.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0">
                <a:blip r:embed="rId2"/>
                <a:stretch>
                  <a:fillRect l="-1111" t="-791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302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The mean of a Poisson random variable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 smtClean="0"/>
                  <a:t>.  So E[X]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ClrTx/>
                  <a:buNone/>
                </a:pPr>
                <a:r>
                  <a:rPr lang="en-US" sz="2400" b="1" dirty="0"/>
                  <a:t>Calculator notation:</a:t>
                </a:r>
              </a:p>
              <a:p>
                <a:pPr marL="114300" indent="0">
                  <a:buClrTx/>
                  <a:buNone/>
                </a:pPr>
                <a:r>
                  <a:rPr lang="en-US" sz="2400" b="1" dirty="0"/>
                  <a:t>	For P(X = k) --- use </a:t>
                </a:r>
                <a:r>
                  <a:rPr lang="en-US" sz="2400" b="1" dirty="0" err="1" smtClean="0"/>
                  <a:t>poissonpdf</a:t>
                </a:r>
                <a:r>
                  <a:rPr lang="en-US" sz="2400" b="1" dirty="0" smtClean="0"/>
                  <a:t>(</a:t>
                </a:r>
                <a:r>
                  <a:rPr lang="en-US" sz="2400" b="1" dirty="0" err="1" smtClean="0"/>
                  <a:t>p,X</a:t>
                </a:r>
                <a:r>
                  <a:rPr lang="en-US" sz="2400" b="1" dirty="0"/>
                  <a:t>)</a:t>
                </a:r>
              </a:p>
              <a:p>
                <a:pPr marL="114300" indent="0">
                  <a:buClrTx/>
                  <a:buNone/>
                </a:pPr>
                <a:r>
                  <a:rPr lang="en-US" sz="2400" b="1" dirty="0"/>
                  <a:t>	For P(X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400" b="1" dirty="0"/>
                  <a:t> k) --- use </a:t>
                </a:r>
                <a:r>
                  <a:rPr lang="en-US" sz="2400" b="1" dirty="0" err="1" smtClean="0"/>
                  <a:t>poissoncdf</a:t>
                </a:r>
                <a:r>
                  <a:rPr lang="en-US" sz="2400" b="1" dirty="0" smtClean="0"/>
                  <a:t>(</a:t>
                </a:r>
                <a:r>
                  <a:rPr lang="en-US" sz="2400" b="1" dirty="0" err="1" smtClean="0"/>
                  <a:t>p,X</a:t>
                </a:r>
                <a:r>
                  <a:rPr lang="en-US" sz="2400" b="1" dirty="0" smtClean="0"/>
                  <a:t>)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Ex. The average number of absences per semester by a Probability student is 9. What is the probability that a student has 11 absences?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b. Has 7 absences?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0">
                <a:blip r:embed="rId2"/>
                <a:stretch>
                  <a:fillRect l="-1111"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1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ustom 2">
      <a:dk1>
        <a:srgbClr val="4D5B6B"/>
      </a:dk1>
      <a:lt1>
        <a:srgbClr val="FFFFFF"/>
      </a:lt1>
      <a:dk2>
        <a:srgbClr val="0B0A09"/>
      </a:dk2>
      <a:lt2>
        <a:srgbClr val="E8DED8"/>
      </a:lt2>
      <a:accent1>
        <a:srgbClr val="006600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00660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75524</TotalTime>
  <Words>516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Thermal</vt:lpstr>
      <vt:lpstr>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TRGI</dc:title>
  <dc:creator>Pruskowski, Kevin</dc:creator>
  <cp:lastModifiedBy>Pfeil, Jason</cp:lastModifiedBy>
  <cp:revision>309</cp:revision>
  <dcterms:created xsi:type="dcterms:W3CDTF">2012-09-21T14:08:54Z</dcterms:created>
  <dcterms:modified xsi:type="dcterms:W3CDTF">2016-04-21T15:34:17Z</dcterms:modified>
</cp:coreProperties>
</file>